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8" r:id="rId5"/>
    <p:sldId id="273" r:id="rId6"/>
    <p:sldId id="275" r:id="rId7"/>
    <p:sldId id="295" r:id="rId8"/>
    <p:sldId id="296" r:id="rId9"/>
    <p:sldId id="259" r:id="rId10"/>
    <p:sldId id="282" r:id="rId11"/>
    <p:sldId id="281" r:id="rId12"/>
    <p:sldId id="283" r:id="rId13"/>
    <p:sldId id="289" r:id="rId14"/>
    <p:sldId id="297" r:id="rId15"/>
    <p:sldId id="291" r:id="rId16"/>
    <p:sldId id="277" r:id="rId17"/>
    <p:sldId id="292" r:id="rId18"/>
    <p:sldId id="293" r:id="rId19"/>
    <p:sldId id="294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 autoAdjust="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2T19:57:29.8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56 908,'0'-305,"-1"284,-2-1,0 1,-8-28,4 22,-4-15,6 25,1 0,-4-28,5-178,4 128,-1 72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3T15:10:41.2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3T15:10:43.7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3T15:10:52.2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24575,'1'0'0,"0"0"0,-1 1 0,1-1 0,0 0 0,0 1 0,0-1 0,0 1 0,0-1 0,-1 1 0,1-1 0,0 1 0,0 0 0,-1-1 0,1 1 0,0 0 0,-1 0 0,1-1 0,-1 1 0,1 0 0,-1 0 0,1 0 0,-1 0 0,0 0 0,1 0 0,-1 0 0,0-1 0,1 2 0,4 30 0,-4-29 0,1 21 0,-2-15 0,1-1 0,0 1 0,0 0 0,1-1 0,0 1 0,1-1 0,0 1 0,7 15 0,-4-14 0,-1 1 0,0 1 0,-1-1 0,0 1 0,-1-1 0,0 1 0,-1 0 0,1 21 0,-2-26 0,10 54 0,-6-40 0,3 38 0,-9 77 0,3 31 0,1-148 0,7 29 0,-5-32 0,-2 1 0,3 22 0,-4 41-1365,-3-56-5461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3T15:10:55.2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24575,'5'0'0,"0"0"0,0 1 0,0 0 0,-1 0 0,1 1 0,0 0 0,-1-1 0,1 1 0,-1 1 0,0-1 0,0 1 0,7 4 0,5 6 0,24 27 0,-23-23 0,40 39 0,2-3 0,124 84 0,-101-74 0,-61-46 0,1 0 0,46 28 0,-44-31 0,-1 0 0,-1 2 0,35 32 0,-8-6 0,-38-35 0,1 1 0,0-2 0,0 1 0,1-2 0,0 0 0,0 0 0,20 3 0,-14-3 0,0 1 0,32 15 0,56 41 0,19 9 0,-102-60 0,-1-1 0,2-1 0,41 11 0,94 7 0,-150-24-97,0-1-1,0 1 1,0 1-1,-1 0 1,1 0-1,-1 1 1,0 0-1,0 1 1,0 0-1,-1 0 1,0 1-1,0 0 0,13 16 1,-10-11-6729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3T15:11:20.0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1724 1999 24575,'-1'-6'0,"0"0"0,0 0 0,-1 1 0,1-1 0,-2 1 0,1 0 0,0-1 0,-1 1 0,0 0 0,0 0 0,-5-5 0,-5-10 0,-31-47 0,-3 2 0,-75-78 0,-12-17 0,1-9 0,-159-219 0,209 267 0,-79-122 0,145 213 0,-17-23 0,30 48 0,0 1 0,0-1 0,0 1 0,0 0 0,-1 1 0,0-1 0,0 1 0,-9-5 0,3 3 0,1-1 0,-1 0 0,1-1 0,1 0 0,-1 0 0,1-1 0,0 0 0,1-1 0,0 0 0,-7-11 0,6 9 0,0 0 0,-1 0 0,0 1 0,-1 1 0,0-1 0,-15-9 0,-57-46 0,53 45 0,17 11 0,0 0 0,0 1 0,-27-12 0,28 15 0,0-2 0,1 0 0,0 0 0,0-1 0,-19-16 0,-19-15 0,27 23-1365,5 3-5461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3T15:10:32.5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3T15:10:37.8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3T15:10:32.5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3T15:10:37.8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2T19:57:32.5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2T19:57:35.1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2T19:57:35.5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3T14:59:41.5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3T14:59:46.5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85 141,'1'1,"1"-1,-1 1,0-1,1 1,-1 0,0-1,0 1,0 0,1 0,-1 0,0 0,0 0,0 0,-1 0,1 0,0 1,0 0,15 24,-15-24,7 19,0-1,-1 2,-1-1,6 45,-7-40,-4-20,1 0,0-1,1 1,-1-1,1 1,0-1,6 8,-4-7,-1 0,-1 1,1-1,3 12,4 13,8 50,-17-69,-1 0,0 0,-1 0,0 0,-1 0,0 0,-5 19,2-13,-1-1,-1-1,0 1,-1-1,-10 18,16-33,0 0,1 0,-1 0,0 0,0 0,0 0,0 0,0 0,0 0,0-1,0 1,0 0,0-1,0 1,0-1,-1 0,1 1,0-1,0 0,-1 1,1-1,0 0,0 0,-1 0,1 0,0 0,-1-1,1 1,0 0,0-1,0 1,-1 0,1-1,0 0,0 1,0-1,-2-1,-1-1,0 0,-1-1,1 1,1-1,-1 0,0 0,-4-8,-8-14,2-1,0-1,2 0,1-1,-15-57,18 42,1 1,2-1,2-69,2 47,4-59,-2 121,0 0,0 0,0 0,1 0,0 0,-1 1,1-1,1 0,-1 1,0 0,1-1,0 1,0 0,0 1,0-1,0 0,0 1,1 0,-1 0,1 0,0 0,5-2,10-3,0 0,1 1,22-3,-41 9,37-6,0 3,1 0,48 5,-37-1,-45-1,0 0,0 0,-1 1,1-1,0 1,-1 0,1 0,-1 1,8 3,-9-4,-1 1,0 0,1 0,-1 0,0 1,0-1,0 0,-1 1,1-1,-1 1,1-1,-1 1,0 0,0 0,0 0,1 4,59 216,-54-200,-2 1,-1 0,3 47,-9 77,0-57,2-82,-1 0,0 0,-1-1,0 1,0-1,-1 1,0-1,0 0,-1 0,0 0,0-1,-1 1,0-1,0 0,-1 0,1-1,-2 0,1 0,-12 8,-8 11,20-19,-1 1,0-1,-1 0,-15 10,21-15,-1 0,1 0,-1 0,0 0,1 0,-1-1,0 1,1-1,-1 0,0 0,0 0,0 0,1 0,-1-1,0 1,1-1,-1 0,0 1,1-1,-1-1,-3-1,-159-81,158 80,1 0,-1 0,1 0,1-1,-1 0,1 0,0-1,0 1,0-1,1 0,-1 0,2-1,-1 1,1-1,0 0,0 0,-2-10,-6-22,-8-63,10 50,7 34,0 1,2-1,-1 0,2 1,1-1,0 1,1-1,1 1,0 0,1 0,1 0,1 1,0 0,2 0,-1 1,2 0,11-15,-17 25,1 0,-1-1,1 2,0-1,0 1,10-7,-14 10,1 1,-1-1,0 0,0 1,0-1,0 1,1 0,-1-1,0 1,1 0,-1 0,0 0,0-1,1 2,-1-1,0 0,1 0,-1 0,0 0,0 1,1-1,-1 1,0-1,0 1,0-1,0 1,0 0,0 0,0-1,0 1,0 0,0 0,0 0,0 0,0 0,-1 0,1 0,0 0,-1 1,1-1,-1 0,1 2,39 102,-15-35,-18-49,-1 0,0 1,-2-1,0 1,-2 0,0 44,-2-42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3T14:59:49.0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3T15:10:32.5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3T15:10:37.8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CA527-F925-414F-B4F4-8F4244CDDC80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E2AA-278D-0B48-A5DE-00B1FC5BDA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establishments who serve food and are interested in catering, florists, bakeries, wedding planners, entertainers, photographers, rentals, spas/salons, distributors, transportation,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7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7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Meeting state, county, &amp; town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9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2/9/2024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customXml" Target="../ink/ink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7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15" Type="http://schemas.openxmlformats.org/officeDocument/2006/relationships/customXml" Target="../ink/ink18.xml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8.xml"/><Relationship Id="rId18" Type="http://schemas.openxmlformats.org/officeDocument/2006/relationships/customXml" Target="../ink/ink12.xml"/><Relationship Id="rId3" Type="http://schemas.openxmlformats.org/officeDocument/2006/relationships/customXml" Target="../ink/ink1.xml"/><Relationship Id="rId21" Type="http://schemas.openxmlformats.org/officeDocument/2006/relationships/image" Target="../media/image20.png"/><Relationship Id="rId7" Type="http://schemas.openxmlformats.org/officeDocument/2006/relationships/customXml" Target="../ink/ink3.xml"/><Relationship Id="rId12" Type="http://schemas.openxmlformats.org/officeDocument/2006/relationships/customXml" Target="../ink/ink7.xml"/><Relationship Id="rId17" Type="http://schemas.openxmlformats.org/officeDocument/2006/relationships/customXml" Target="../ink/ink11.xml"/><Relationship Id="rId2" Type="http://schemas.openxmlformats.org/officeDocument/2006/relationships/image" Target="../media/image16.png"/><Relationship Id="rId16" Type="http://schemas.openxmlformats.org/officeDocument/2006/relationships/customXml" Target="../ink/ink10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png"/><Relationship Id="rId11" Type="http://schemas.openxmlformats.org/officeDocument/2006/relationships/image" Target="../media/image17.png"/><Relationship Id="rId5" Type="http://schemas.openxmlformats.org/officeDocument/2006/relationships/customXml" Target="../ink/ink2.xml"/><Relationship Id="rId15" Type="http://schemas.openxmlformats.org/officeDocument/2006/relationships/customXml" Target="../ink/ink9.xml"/><Relationship Id="rId23" Type="http://schemas.openxmlformats.org/officeDocument/2006/relationships/image" Target="../media/image21.png"/><Relationship Id="rId10" Type="http://schemas.openxmlformats.org/officeDocument/2006/relationships/customXml" Target="../ink/ink6.xml"/><Relationship Id="rId19" Type="http://schemas.openxmlformats.org/officeDocument/2006/relationships/image" Target="../media/image19.png"/><Relationship Id="rId4" Type="http://schemas.openxmlformats.org/officeDocument/2006/relationships/image" Target="../media/image150.png"/><Relationship Id="rId9" Type="http://schemas.openxmlformats.org/officeDocument/2006/relationships/customXml" Target="../ink/ink5.xml"/><Relationship Id="rId14" Type="http://schemas.openxmlformats.org/officeDocument/2006/relationships/image" Target="../media/image18.png"/><Relationship Id="rId22" Type="http://schemas.openxmlformats.org/officeDocument/2006/relationships/customXml" Target="../ink/ink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286000"/>
          </a:xfrm>
          <a:noFill/>
        </p:spPr>
        <p:txBody>
          <a:bodyPr>
            <a:noAutofit/>
          </a:bodyPr>
          <a:lstStyle/>
          <a:p>
            <a:r>
              <a:rPr lang="en-US" dirty="0"/>
              <a:t>Proposal Idea:</a:t>
            </a:r>
            <a:br>
              <a:rPr lang="en-US" dirty="0"/>
            </a:br>
            <a:r>
              <a:rPr lang="en-US" dirty="0"/>
              <a:t>Creation of Residential Lots &amp;</a:t>
            </a:r>
            <a:br>
              <a:rPr lang="en-US" dirty="0"/>
            </a:br>
            <a:r>
              <a:rPr lang="en-US" dirty="0"/>
              <a:t>Barn Event Venue for </a:t>
            </a:r>
            <a:br>
              <a:rPr lang="en-US" dirty="0"/>
            </a:br>
            <a:r>
              <a:rPr lang="en-US" dirty="0"/>
              <a:t>31807 -60</a:t>
            </a:r>
            <a:r>
              <a:rPr lang="en-US" baseline="30000" dirty="0"/>
              <a:t>th</a:t>
            </a:r>
            <a:r>
              <a:rPr lang="en-US" dirty="0"/>
              <a:t> St., Salem, WI 53168</a:t>
            </a:r>
          </a:p>
        </p:txBody>
      </p:sp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030" y="1"/>
            <a:ext cx="10007278" cy="805070"/>
          </a:xfrm>
          <a:noFill/>
        </p:spPr>
        <p:txBody>
          <a:bodyPr anchor="b"/>
          <a:lstStyle/>
          <a:p>
            <a:r>
              <a:rPr lang="en-US" dirty="0">
                <a:solidFill>
                  <a:schemeClr val="bg1"/>
                </a:solidFill>
              </a:rPr>
              <a:t>Proposed Entrances With Handicap Parking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27D98-049E-ED93-A7BE-8B732B606B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DF414F9-3683-540B-599E-4E1BE2E827E0}"/>
                  </a:ext>
                </a:extLst>
              </p14:cNvPr>
              <p14:cNvContentPartPr/>
              <p14:nvPr/>
            </p14:nvContentPartPr>
            <p14:xfrm>
              <a:off x="4999007" y="4780111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DF414F9-3683-540B-599E-4E1BE2E827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2887" y="477399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AA390EE-0FB5-0306-7104-BF333EA53514}"/>
                  </a:ext>
                </a:extLst>
              </p14:cNvPr>
              <p14:cNvContentPartPr/>
              <p14:nvPr/>
            </p14:nvContentPartPr>
            <p14:xfrm>
              <a:off x="4999007" y="5108071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AA390EE-0FB5-0306-7104-BF333EA535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2887" y="5101951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4164FAE0-E338-2826-2B7F-B9DB28F6FBE5}"/>
              </a:ext>
            </a:extLst>
          </p:cNvPr>
          <p:cNvSpPr txBox="1"/>
          <p:nvPr/>
        </p:nvSpPr>
        <p:spPr>
          <a:xfrm>
            <a:off x="5834270" y="5267739"/>
            <a:ext cx="2663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Retaining wall to fill in and have this entrance at ground level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C6E9597-CC98-E89D-C012-977344A4654E}"/>
              </a:ext>
            </a:extLst>
          </p:cNvPr>
          <p:cNvCxnSpPr>
            <a:cxnSpLocks/>
          </p:cNvCxnSpPr>
          <p:nvPr/>
        </p:nvCxnSpPr>
        <p:spPr>
          <a:xfrm flipH="1" flipV="1">
            <a:off x="5446643" y="5339191"/>
            <a:ext cx="382227" cy="3891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49AC39D-59AB-2057-0349-3904215E2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9" y="769108"/>
            <a:ext cx="11690865" cy="5721143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7FCA4DBE-D9C9-2208-FEF8-7186E3747B65}"/>
              </a:ext>
            </a:extLst>
          </p:cNvPr>
          <p:cNvSpPr/>
          <p:nvPr/>
        </p:nvSpPr>
        <p:spPr>
          <a:xfrm rot="6224332">
            <a:off x="3438313" y="3805173"/>
            <a:ext cx="456287" cy="909670"/>
          </a:xfrm>
          <a:prstGeom prst="triangle">
            <a:avLst>
              <a:gd name="adj" fmla="val 78552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F0CDB0-C297-9D52-A696-15013A819376}"/>
              </a:ext>
            </a:extLst>
          </p:cNvPr>
          <p:cNvSpPr/>
          <p:nvPr/>
        </p:nvSpPr>
        <p:spPr>
          <a:xfrm>
            <a:off x="4949312" y="2594115"/>
            <a:ext cx="287890" cy="39648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F80049-36BE-3674-4C30-DFD2485A1FD7}"/>
              </a:ext>
            </a:extLst>
          </p:cNvPr>
          <p:cNvSpPr/>
          <p:nvPr/>
        </p:nvSpPr>
        <p:spPr>
          <a:xfrm>
            <a:off x="3192628" y="3309730"/>
            <a:ext cx="723389" cy="7752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8678E9-8C6D-C9C3-9CE7-ACD9386EF030}"/>
              </a:ext>
            </a:extLst>
          </p:cNvPr>
          <p:cNvSpPr txBox="1"/>
          <p:nvPr/>
        </p:nvSpPr>
        <p:spPr>
          <a:xfrm>
            <a:off x="4353339" y="4482548"/>
            <a:ext cx="2092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Retaining wall to fill in for ground level entrance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CFB757-A0CF-B3D7-689E-B30284DEA3F6}"/>
              </a:ext>
            </a:extLst>
          </p:cNvPr>
          <p:cNvCxnSpPr>
            <a:cxnSpLocks/>
          </p:cNvCxnSpPr>
          <p:nvPr/>
        </p:nvCxnSpPr>
        <p:spPr>
          <a:xfrm flipH="1" flipV="1">
            <a:off x="3629471" y="4313583"/>
            <a:ext cx="624477" cy="5405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0D49A5-8D11-79C5-268A-2B5A4BCD36BA}"/>
              </a:ext>
            </a:extLst>
          </p:cNvPr>
          <p:cNvCxnSpPr>
            <a:cxnSpLocks/>
          </p:cNvCxnSpPr>
          <p:nvPr/>
        </p:nvCxnSpPr>
        <p:spPr>
          <a:xfrm flipH="1">
            <a:off x="7772400" y="2355575"/>
            <a:ext cx="725557" cy="13616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B686C6-4CD4-76D6-A373-FD62A9C09510}"/>
              </a:ext>
            </a:extLst>
          </p:cNvPr>
          <p:cNvCxnSpPr/>
          <p:nvPr/>
        </p:nvCxnSpPr>
        <p:spPr>
          <a:xfrm>
            <a:off x="7772400" y="3717235"/>
            <a:ext cx="2295939" cy="5963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175A47D-D9F0-54A3-9329-771DA33D569D}"/>
              </a:ext>
            </a:extLst>
          </p:cNvPr>
          <p:cNvSpPr txBox="1"/>
          <p:nvPr/>
        </p:nvSpPr>
        <p:spPr>
          <a:xfrm>
            <a:off x="8070570" y="2693504"/>
            <a:ext cx="1451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Proposed handicap paved parking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2D4983A-F6C1-2CE4-5567-3CB0B10576AB}"/>
              </a:ext>
            </a:extLst>
          </p:cNvPr>
          <p:cNvSpPr/>
          <p:nvPr/>
        </p:nvSpPr>
        <p:spPr>
          <a:xfrm rot="623187">
            <a:off x="4725294" y="3307635"/>
            <a:ext cx="3165724" cy="2563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8D020D-4C77-5F2E-8283-D304473E97A9}"/>
              </a:ext>
            </a:extLst>
          </p:cNvPr>
          <p:cNvSpPr txBox="1"/>
          <p:nvPr/>
        </p:nvSpPr>
        <p:spPr>
          <a:xfrm>
            <a:off x="6182138" y="2027975"/>
            <a:ext cx="1888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Ground level entrance &amp; paved walkway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22C3392-3363-4680-AC60-C4FEADB118E5}"/>
              </a:ext>
            </a:extLst>
          </p:cNvPr>
          <p:cNvCxnSpPr/>
          <p:nvPr/>
        </p:nvCxnSpPr>
        <p:spPr>
          <a:xfrm flipH="1">
            <a:off x="5128591" y="2261313"/>
            <a:ext cx="1053547" cy="5117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C73252-5A09-0516-019A-1608A68948D9}"/>
              </a:ext>
            </a:extLst>
          </p:cNvPr>
          <p:cNvCxnSpPr/>
          <p:nvPr/>
        </p:nvCxnSpPr>
        <p:spPr>
          <a:xfrm flipH="1">
            <a:off x="6182138" y="2773017"/>
            <a:ext cx="337932" cy="6559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FB3761B-DC65-BCE8-DCEC-FF9B2EEF65A4}"/>
              </a:ext>
            </a:extLst>
          </p:cNvPr>
          <p:cNvSpPr/>
          <p:nvPr/>
        </p:nvSpPr>
        <p:spPr>
          <a:xfrm rot="1451292">
            <a:off x="910898" y="4354341"/>
            <a:ext cx="1096723" cy="3799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8C6AFF-1D4A-6686-DC37-E383F67FFD9F}"/>
              </a:ext>
            </a:extLst>
          </p:cNvPr>
          <p:cNvSpPr txBox="1"/>
          <p:nvPr/>
        </p:nvSpPr>
        <p:spPr>
          <a:xfrm>
            <a:off x="599439" y="5108070"/>
            <a:ext cx="2030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Future Balcony with railing and ADA ramp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CD26ED-8755-D01C-6BE2-F8AFED003409}"/>
              </a:ext>
            </a:extLst>
          </p:cNvPr>
          <p:cNvCxnSpPr>
            <a:cxnSpLocks/>
          </p:cNvCxnSpPr>
          <p:nvPr/>
        </p:nvCxnSpPr>
        <p:spPr>
          <a:xfrm flipV="1">
            <a:off x="983030" y="4780111"/>
            <a:ext cx="327610" cy="3279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8B790E9-9DF3-DDAA-81D2-38B4997ABCB3}"/>
              </a:ext>
            </a:extLst>
          </p:cNvPr>
          <p:cNvSpPr/>
          <p:nvPr/>
        </p:nvSpPr>
        <p:spPr>
          <a:xfrm rot="1267295">
            <a:off x="1127760" y="3981170"/>
            <a:ext cx="313921" cy="2215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DC0363-DB95-7441-F230-BE158F17B140}"/>
              </a:ext>
            </a:extLst>
          </p:cNvPr>
          <p:cNvSpPr/>
          <p:nvPr/>
        </p:nvSpPr>
        <p:spPr>
          <a:xfrm rot="1267295">
            <a:off x="1595120" y="4194530"/>
            <a:ext cx="313921" cy="2215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1B37-0C90-82F4-3A9C-FBAC9C8A8AED}"/>
              </a:ext>
            </a:extLst>
          </p:cNvPr>
          <p:cNvSpPr txBox="1"/>
          <p:nvPr/>
        </p:nvSpPr>
        <p:spPr>
          <a:xfrm>
            <a:off x="1819710" y="2858973"/>
            <a:ext cx="1396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Future French doors to balcony (Section C)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F0007E-71F8-2314-C864-913EF615BDFE}"/>
              </a:ext>
            </a:extLst>
          </p:cNvPr>
          <p:cNvCxnSpPr/>
          <p:nvPr/>
        </p:nvCxnSpPr>
        <p:spPr>
          <a:xfrm flipH="1">
            <a:off x="1819710" y="3847243"/>
            <a:ext cx="303951" cy="298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211C86C-B577-CB10-A51D-E814FE169F72}"/>
              </a:ext>
            </a:extLst>
          </p:cNvPr>
          <p:cNvCxnSpPr>
            <a:cxnSpLocks/>
          </p:cNvCxnSpPr>
          <p:nvPr/>
        </p:nvCxnSpPr>
        <p:spPr>
          <a:xfrm flipH="1">
            <a:off x="1421289" y="3629679"/>
            <a:ext cx="421191" cy="3658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613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030" y="1"/>
            <a:ext cx="10007278" cy="805070"/>
          </a:xfrm>
          <a:noFill/>
        </p:spPr>
        <p:txBody>
          <a:bodyPr anchor="b"/>
          <a:lstStyle/>
          <a:p>
            <a:r>
              <a:rPr lang="en-US" dirty="0">
                <a:solidFill>
                  <a:schemeClr val="bg1"/>
                </a:solidFill>
              </a:rPr>
              <a:t>Proposed Exit &amp; Balcony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DF414F9-3683-540B-599E-4E1BE2E827E0}"/>
                  </a:ext>
                </a:extLst>
              </p14:cNvPr>
              <p14:cNvContentPartPr/>
              <p14:nvPr/>
            </p14:nvContentPartPr>
            <p14:xfrm>
              <a:off x="4999007" y="4780111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DF414F9-3683-540B-599E-4E1BE2E827E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92887" y="477399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AA390EE-0FB5-0306-7104-BF333EA53514}"/>
                  </a:ext>
                </a:extLst>
              </p14:cNvPr>
              <p14:cNvContentPartPr/>
              <p14:nvPr/>
            </p14:nvContentPartPr>
            <p14:xfrm>
              <a:off x="4999007" y="5108071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AA390EE-0FB5-0306-7104-BF333EA5351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92887" y="5101951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F873350-2EF1-0DA6-13BB-F0F6F2DD34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972" y="781751"/>
            <a:ext cx="10621926" cy="56348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870E38-5E6B-662E-BDF6-370B38191F81}"/>
              </a:ext>
            </a:extLst>
          </p:cNvPr>
          <p:cNvSpPr/>
          <p:nvPr/>
        </p:nvSpPr>
        <p:spPr>
          <a:xfrm rot="20683601">
            <a:off x="6695437" y="3473916"/>
            <a:ext cx="627321" cy="43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15A1ED-0137-BDFA-1EAD-7C55E360C275}"/>
              </a:ext>
            </a:extLst>
          </p:cNvPr>
          <p:cNvSpPr/>
          <p:nvPr/>
        </p:nvSpPr>
        <p:spPr>
          <a:xfrm rot="20754327">
            <a:off x="6783572" y="3189763"/>
            <a:ext cx="276447" cy="2764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96260-1D58-2F24-4F8D-D65F18F1CE67}"/>
              </a:ext>
            </a:extLst>
          </p:cNvPr>
          <p:cNvSpPr txBox="1"/>
          <p:nvPr/>
        </p:nvSpPr>
        <p:spPr>
          <a:xfrm>
            <a:off x="6060545" y="2275364"/>
            <a:ext cx="150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Exit &amp; Balcony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C5AC1C-9EDF-9903-71F2-5AF67BBEEDDB}"/>
              </a:ext>
            </a:extLst>
          </p:cNvPr>
          <p:cNvCxnSpPr>
            <a:stCxn id="8" idx="2"/>
          </p:cNvCxnSpPr>
          <p:nvPr/>
        </p:nvCxnSpPr>
        <p:spPr>
          <a:xfrm>
            <a:off x="6815457" y="2921695"/>
            <a:ext cx="42543" cy="2385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700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C113C9-9F35-0698-CACA-CC489692C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11" y="1381538"/>
            <a:ext cx="11267027" cy="3030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EA4E57-AD9F-2704-CE95-A7F5337A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-170240"/>
            <a:ext cx="10515600" cy="1325563"/>
          </a:xfrm>
        </p:spPr>
        <p:txBody>
          <a:bodyPr/>
          <a:lstStyle/>
          <a:p>
            <a:r>
              <a:rPr lang="en-US" dirty="0"/>
              <a:t>Diagram of Barn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81D5F-D615-5D44-E527-F253683804EE}"/>
              </a:ext>
            </a:extLst>
          </p:cNvPr>
          <p:cNvSpPr txBox="1"/>
          <p:nvPr/>
        </p:nvSpPr>
        <p:spPr>
          <a:xfrm>
            <a:off x="619760" y="4611132"/>
            <a:ext cx="11084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not drawn to any scale, just for description; dimensions are estimates taken from the interactive map and will need to be confirmed</a:t>
            </a:r>
          </a:p>
          <a:p>
            <a:r>
              <a:rPr lang="en-US" dirty="0"/>
              <a:t>Existing doorways in blue would be ground level (Section B &amp; C will require fill to build up ground to meet exits)</a:t>
            </a:r>
          </a:p>
          <a:p>
            <a:r>
              <a:rPr lang="en-US" dirty="0"/>
              <a:t>Green door may go away with the added doors to the balcony</a:t>
            </a:r>
          </a:p>
          <a:p>
            <a:r>
              <a:rPr lang="en-US" dirty="0"/>
              <a:t>Red line = maybe a required firewalls?  Section C will not require fire suppression, so not sure if this is needed </a:t>
            </a:r>
          </a:p>
          <a:p>
            <a:r>
              <a:rPr lang="en-US" dirty="0"/>
              <a:t>Future Balconies on each end of the barn with railings and ADA access points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9FD5FF-2E51-9BEC-618C-DFCA89B1BF18}"/>
              </a:ext>
            </a:extLst>
          </p:cNvPr>
          <p:cNvSpPr txBox="1"/>
          <p:nvPr/>
        </p:nvSpPr>
        <p:spPr>
          <a:xfrm>
            <a:off x="8798560" y="3136612"/>
            <a:ext cx="151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New door at ground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95E78C-9C8A-57C8-BB4E-F0C129A2FC04}"/>
              </a:ext>
            </a:extLst>
          </p:cNvPr>
          <p:cNvCxnSpPr>
            <a:cxnSpLocks/>
          </p:cNvCxnSpPr>
          <p:nvPr/>
        </p:nvCxnSpPr>
        <p:spPr>
          <a:xfrm flipH="1">
            <a:off x="8046720" y="3547876"/>
            <a:ext cx="751840" cy="436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173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B8B769-6C03-19C8-8045-2A2C7C2A3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29"/>
            <a:ext cx="10515600" cy="841731"/>
          </a:xfrm>
        </p:spPr>
        <p:txBody>
          <a:bodyPr/>
          <a:lstStyle/>
          <a:p>
            <a:r>
              <a:rPr lang="en-US" dirty="0"/>
              <a:t>Occupant Load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378262-2D10-FB52-49D7-A54E04EDAAFE}"/>
              </a:ext>
            </a:extLst>
          </p:cNvPr>
          <p:cNvSpPr txBox="1"/>
          <p:nvPr/>
        </p:nvSpPr>
        <p:spPr>
          <a:xfrm>
            <a:off x="914400" y="5050403"/>
            <a:ext cx="103616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Occupant Load Factor is based on values from section 1004 Occupant Load from State code provided by Building Inspector of Kenosha County</a:t>
            </a:r>
          </a:p>
          <a:p>
            <a:r>
              <a:rPr lang="en-US" dirty="0"/>
              <a:t>Sections A+B = 32’ X 85’ Barn area, would remain rustic barn interior operate May-Oct </a:t>
            </a:r>
          </a:p>
          <a:p>
            <a:r>
              <a:rPr lang="en-US" dirty="0"/>
              <a:t>	Based on calculations looks like we would be A-2 for this section??</a:t>
            </a:r>
          </a:p>
          <a:p>
            <a:r>
              <a:rPr lang="en-US" dirty="0"/>
              <a:t>Section C would be a 4 seasons area that would be climate controlled for future venues operating Jan-Dec</a:t>
            </a:r>
          </a:p>
        </p:txBody>
      </p:sp>
      <p:graphicFrame>
        <p:nvGraphicFramePr>
          <p:cNvPr id="5" name="Table Placeholder 4">
            <a:extLst>
              <a:ext uri="{FF2B5EF4-FFF2-40B4-BE49-F238E27FC236}">
                <a16:creationId xmlns:a16="http://schemas.microsoft.com/office/drawing/2014/main" id="{06F9EDD9-7FF8-C24D-8FD7-FF253391F6E2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805679759"/>
              </p:ext>
            </p:extLst>
          </p:nvPr>
        </p:nvGraphicFramePr>
        <p:xfrm>
          <a:off x="690880" y="1262270"/>
          <a:ext cx="10361677" cy="3462130"/>
        </p:xfrm>
        <a:graphic>
          <a:graphicData uri="http://schemas.openxmlformats.org/drawingml/2006/table">
            <a:tbl>
              <a:tblPr>
                <a:tableStyleId>{912C8C85-51F0-491E-9774-3900AFEF0FD7}</a:tableStyleId>
              </a:tblPr>
              <a:tblGrid>
                <a:gridCol w="3453893">
                  <a:extLst>
                    <a:ext uri="{9D8B030D-6E8A-4147-A177-3AD203B41FA5}">
                      <a16:colId xmlns:a16="http://schemas.microsoft.com/office/drawing/2014/main" val="935195407"/>
                    </a:ext>
                  </a:extLst>
                </a:gridCol>
                <a:gridCol w="2537553">
                  <a:extLst>
                    <a:ext uri="{9D8B030D-6E8A-4147-A177-3AD203B41FA5}">
                      <a16:colId xmlns:a16="http://schemas.microsoft.com/office/drawing/2014/main" val="4156469765"/>
                    </a:ext>
                  </a:extLst>
                </a:gridCol>
                <a:gridCol w="2149872">
                  <a:extLst>
                    <a:ext uri="{9D8B030D-6E8A-4147-A177-3AD203B41FA5}">
                      <a16:colId xmlns:a16="http://schemas.microsoft.com/office/drawing/2014/main" val="2050072204"/>
                    </a:ext>
                  </a:extLst>
                </a:gridCol>
                <a:gridCol w="2220359">
                  <a:extLst>
                    <a:ext uri="{9D8B030D-6E8A-4147-A177-3AD203B41FA5}">
                      <a16:colId xmlns:a16="http://schemas.microsoft.com/office/drawing/2014/main" val="1764306883"/>
                    </a:ext>
                  </a:extLst>
                </a:gridCol>
              </a:tblGrid>
              <a:tr h="17310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Function of Space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Occupant Load Factor (sq ft)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Number of persons permitted in 2720 sq ft barn (A+B)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Number of persons permitted in 1480 sq ft section (C)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146063"/>
                  </a:ext>
                </a:extLst>
              </a:tr>
              <a:tr h="6924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Concentrated chairs only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389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107094"/>
                  </a:ext>
                </a:extLst>
              </a:tr>
              <a:tr h="3462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Standing space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544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205114"/>
                  </a:ext>
                </a:extLst>
              </a:tr>
              <a:tr h="6924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Unconcentrated tables &amp; chairs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181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99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7606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24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B8B769-6C03-19C8-8045-2A2C7C2A3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29"/>
            <a:ext cx="10515600" cy="1004291"/>
          </a:xfrm>
        </p:spPr>
        <p:txBody>
          <a:bodyPr/>
          <a:lstStyle/>
          <a:p>
            <a:r>
              <a:rPr lang="en-US" dirty="0"/>
              <a:t>Business Plan/Goals Timeline- 2024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948EC9F-A289-2100-C4FD-EA1B249BAC35}"/>
              </a:ext>
            </a:extLst>
          </p:cNvPr>
          <p:cNvSpPr txBox="1">
            <a:spLocks/>
          </p:cNvSpPr>
          <p:nvPr/>
        </p:nvSpPr>
        <p:spPr>
          <a:xfrm>
            <a:off x="437353" y="1424768"/>
            <a:ext cx="11551920" cy="5405934"/>
          </a:xfrm>
          <a:prstGeom prst="rect">
            <a:avLst/>
          </a:prstGeom>
          <a:noFill/>
        </p:spPr>
        <p:txBody>
          <a:bodyPr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Purchase Land</a:t>
            </a:r>
          </a:p>
          <a:p>
            <a:r>
              <a:rPr lang="en-US" dirty="0"/>
              <a:t>Re-zone for 3 Residential Lots (1 lot – 2.5 ac, 2- 2.25 ac, 3 – 1.6 ac)</a:t>
            </a:r>
          </a:p>
          <a:p>
            <a:r>
              <a:rPr lang="en-US" dirty="0"/>
              <a:t>Re-zone from AG1 to AG2 if needed (depending on actual acreage of the property) there maybe 35 acres left to leave in AG1</a:t>
            </a:r>
          </a:p>
          <a:p>
            <a:r>
              <a:rPr lang="en-US" dirty="0"/>
              <a:t>File for conditional use permit for wedding venue and B &amp; B</a:t>
            </a:r>
          </a:p>
          <a:p>
            <a:r>
              <a:rPr lang="en-US" dirty="0"/>
              <a:t>File for liquor license or Beer and Wine Licenses </a:t>
            </a:r>
          </a:p>
          <a:p>
            <a:r>
              <a:rPr lang="en-US" dirty="0"/>
              <a:t>Repairs to Section C roof </a:t>
            </a:r>
          </a:p>
          <a:p>
            <a:r>
              <a:rPr lang="en-US" dirty="0"/>
              <a:t>Make modifications to Section A&amp;B to meet state, county, and town codes – firewall,  entrance/exits, electric – lighting exit signs etc., plumbing (add bathrooms), fire suppression, flooring, bar, parking, walkways, mound system, balcony, etc. (non-climate control operating May-Oct)</a:t>
            </a:r>
          </a:p>
          <a:p>
            <a:r>
              <a:rPr lang="en-US" dirty="0"/>
              <a:t>Website and social media set up – Attend Bridal Shows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74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B8B769-6C03-19C8-8045-2A2C7C2A3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29"/>
            <a:ext cx="10515600" cy="1004291"/>
          </a:xfrm>
        </p:spPr>
        <p:txBody>
          <a:bodyPr/>
          <a:lstStyle/>
          <a:p>
            <a:r>
              <a:rPr lang="en-US" dirty="0"/>
              <a:t>Business Plan/Goals Timeline 2025-2027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948EC9F-A289-2100-C4FD-EA1B249BAC35}"/>
              </a:ext>
            </a:extLst>
          </p:cNvPr>
          <p:cNvSpPr txBox="1">
            <a:spLocks/>
          </p:cNvSpPr>
          <p:nvPr/>
        </p:nvSpPr>
        <p:spPr>
          <a:xfrm>
            <a:off x="457200" y="1457864"/>
            <a:ext cx="11449877" cy="5266507"/>
          </a:xfrm>
          <a:prstGeom prst="rect">
            <a:avLst/>
          </a:prstGeom>
          <a:noFill/>
        </p:spPr>
        <p:txBody>
          <a:bodyPr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Create outside spaces for ceremonies around the silo &amp; pond (Spring 2025)</a:t>
            </a:r>
          </a:p>
          <a:p>
            <a:r>
              <a:rPr lang="en-US" dirty="0"/>
              <a:t>Modify store for Bride/Groom prep areas, add water &amp; bathrooms</a:t>
            </a:r>
          </a:p>
          <a:p>
            <a:r>
              <a:rPr lang="en-US" dirty="0"/>
              <a:t>Set up B&amp;B for accessibility for Bride and Grooms</a:t>
            </a:r>
          </a:p>
          <a:p>
            <a:r>
              <a:rPr lang="en-US" dirty="0"/>
              <a:t>Inspections </a:t>
            </a:r>
          </a:p>
          <a:p>
            <a:r>
              <a:rPr lang="en-US" dirty="0"/>
              <a:t>Open Section A&amp;B for events Spring ~ May of 2025</a:t>
            </a:r>
          </a:p>
          <a:p>
            <a:r>
              <a:rPr lang="en-US" dirty="0"/>
              <a:t>Work on Section C with revenue from A&amp;B (repeat everything from Section A minus the mound, parking and fire </a:t>
            </a:r>
            <a:r>
              <a:rPr lang="en-US" dirty="0" err="1"/>
              <a:t>supression</a:t>
            </a:r>
            <a:r>
              <a:rPr lang="en-US" dirty="0"/>
              <a:t>), plus insulation and modern day finishes with a rustic feel, &amp; climate controls. </a:t>
            </a:r>
          </a:p>
          <a:p>
            <a:r>
              <a:rPr lang="en-US" dirty="0"/>
              <a:t>Update Website with additional venue with pictures, etc.</a:t>
            </a:r>
          </a:p>
          <a:p>
            <a:r>
              <a:rPr lang="en-US" dirty="0"/>
              <a:t>Inspections</a:t>
            </a:r>
          </a:p>
          <a:p>
            <a:r>
              <a:rPr lang="en-US" dirty="0"/>
              <a:t>Open Section C for events – Early 2026 (operating Jan-Dec)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147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B8B769-6C03-19C8-8045-2A2C7C2A3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29"/>
            <a:ext cx="10515600" cy="1004291"/>
          </a:xfrm>
        </p:spPr>
        <p:txBody>
          <a:bodyPr/>
          <a:lstStyle/>
          <a:p>
            <a:r>
              <a:rPr lang="en-US" dirty="0"/>
              <a:t>Potential Events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948EC9F-A289-2100-C4FD-EA1B249BAC35}"/>
              </a:ext>
            </a:extLst>
          </p:cNvPr>
          <p:cNvSpPr txBox="1">
            <a:spLocks/>
          </p:cNvSpPr>
          <p:nvPr/>
        </p:nvSpPr>
        <p:spPr>
          <a:xfrm>
            <a:off x="426720" y="1457864"/>
            <a:ext cx="11551920" cy="5266507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Weddings</a:t>
            </a:r>
          </a:p>
          <a:p>
            <a:r>
              <a:rPr lang="en-US" dirty="0"/>
              <a:t>Bridal and baby showers</a:t>
            </a:r>
          </a:p>
          <a:p>
            <a:r>
              <a:rPr lang="en-US" dirty="0"/>
              <a:t>Rehearsal dinners</a:t>
            </a:r>
          </a:p>
          <a:p>
            <a:r>
              <a:rPr lang="en-US" dirty="0"/>
              <a:t>Corporate Events</a:t>
            </a:r>
          </a:p>
          <a:p>
            <a:r>
              <a:rPr lang="en-US" dirty="0"/>
              <a:t>Birthday and Anniversary Parties</a:t>
            </a:r>
          </a:p>
          <a:p>
            <a:r>
              <a:rPr lang="en-US" dirty="0"/>
              <a:t>Reunions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96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5" y="92597"/>
            <a:ext cx="3905250" cy="3032567"/>
          </a:xfrm>
          <a:noFill/>
        </p:spPr>
        <p:txBody>
          <a:bodyPr anchor="b"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375" y="4004321"/>
            <a:ext cx="3905250" cy="2743200"/>
          </a:xfrm>
          <a:noFill/>
        </p:spPr>
        <p:txBody>
          <a:bodyPr anchor="t">
            <a:normAutofit/>
          </a:bodyPr>
          <a:lstStyle/>
          <a:p>
            <a:r>
              <a:rPr lang="en-US" dirty="0"/>
              <a:t>Georgia Tenhagen</a:t>
            </a:r>
          </a:p>
          <a:p>
            <a:r>
              <a:rPr lang="en-US" dirty="0"/>
              <a:t>262-498-6186</a:t>
            </a:r>
          </a:p>
          <a:p>
            <a:r>
              <a:rPr lang="en-US" dirty="0"/>
              <a:t>gatenhagen85@gmail.com</a:t>
            </a:r>
          </a:p>
        </p:txBody>
      </p:sp>
    </p:spTree>
    <p:extLst>
      <p:ext uri="{BB962C8B-B14F-4D97-AF65-F5344CB8AC3E}">
        <p14:creationId xmlns:p14="http://schemas.microsoft.com/office/powerpoint/2010/main" val="61156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038" y="1457865"/>
            <a:ext cx="3200400" cy="4580626"/>
          </a:xfrm>
          <a:noFill/>
        </p:spPr>
        <p:txBody>
          <a:bodyPr anchor="t">
            <a:noAutofit/>
          </a:bodyPr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286" y="1457864"/>
            <a:ext cx="6481314" cy="4580627"/>
          </a:xfrm>
          <a:noFill/>
        </p:spPr>
        <p:txBody>
          <a:bodyPr anchor="t">
            <a:normAutofit fontScale="77500" lnSpcReduction="20000"/>
          </a:bodyPr>
          <a:lstStyle/>
          <a:p>
            <a:r>
              <a:rPr lang="en-US" dirty="0"/>
              <a:t>Mission</a:t>
            </a:r>
          </a:p>
          <a:p>
            <a:r>
              <a:rPr lang="en-US" dirty="0"/>
              <a:t>Potential Business Name &amp; Hours of Operation</a:t>
            </a:r>
          </a:p>
          <a:p>
            <a:r>
              <a:rPr lang="en-US" dirty="0"/>
              <a:t>Proposal for Residential Lots, Exits/Entrances, Parking Areas</a:t>
            </a:r>
          </a:p>
          <a:p>
            <a:r>
              <a:rPr lang="en-US" dirty="0"/>
              <a:t>Varying Views of Barn and Property</a:t>
            </a:r>
          </a:p>
          <a:p>
            <a:r>
              <a:rPr lang="en-US" dirty="0"/>
              <a:t>Occupant Load Calculations</a:t>
            </a:r>
          </a:p>
          <a:p>
            <a:r>
              <a:rPr lang="en-US" dirty="0"/>
              <a:t>Business Plan</a:t>
            </a:r>
          </a:p>
          <a:p>
            <a:r>
              <a:rPr lang="en-US" dirty="0"/>
              <a:t>Potential Events</a:t>
            </a:r>
          </a:p>
        </p:txBody>
      </p:sp>
    </p:spTree>
    <p:extLst>
      <p:ext uri="{BB962C8B-B14F-4D97-AF65-F5344CB8AC3E}">
        <p14:creationId xmlns:p14="http://schemas.microsoft.com/office/powerpoint/2010/main" val="207081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501" y="178904"/>
            <a:ext cx="5895583" cy="6520069"/>
          </a:xfrm>
          <a:solidFill>
            <a:schemeClr val="bg1">
              <a:alpha val="95000"/>
            </a:schemeClr>
          </a:solidFill>
        </p:spPr>
        <p:txBody>
          <a:bodyPr anchor="ctr"/>
          <a:lstStyle/>
          <a:p>
            <a:r>
              <a:rPr lang="en-US" b="1" dirty="0"/>
              <a:t>Mission: </a:t>
            </a:r>
            <a:br>
              <a:rPr lang="en-US" dirty="0"/>
            </a:br>
            <a:r>
              <a:rPr lang="en-US" dirty="0"/>
              <a:t>Provide a safe, friendly wedding/event venue for folks looking for a rustic, unique, rural, and personal experience</a:t>
            </a:r>
          </a:p>
        </p:txBody>
      </p:sp>
      <p:pic>
        <p:nvPicPr>
          <p:cNvPr id="1026" name="Picture 2" descr="43 Rustic Barn Wedding Ideas That Are In Trend - ChicWedd">
            <a:extLst>
              <a:ext uri="{FF2B5EF4-FFF2-40B4-BE49-F238E27FC236}">
                <a16:creationId xmlns:a16="http://schemas.microsoft.com/office/drawing/2014/main" id="{2EF37508-93EC-6DA0-4D1B-3367D0C3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7" y="190543"/>
            <a:ext cx="5211141" cy="650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45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259" y="798653"/>
            <a:ext cx="5166167" cy="5289630"/>
          </a:xfrm>
        </p:spPr>
        <p:txBody>
          <a:bodyPr anchor="ctr">
            <a:normAutofit/>
          </a:bodyPr>
          <a:lstStyle/>
          <a:p>
            <a:r>
              <a:rPr lang="en-US" sz="4100" b="1"/>
              <a:t>Audience:</a:t>
            </a:r>
            <a:br>
              <a:rPr lang="en-US" sz="4100" dirty="0"/>
            </a:br>
            <a:r>
              <a:rPr lang="en-US" sz="4100" dirty="0"/>
              <a:t>Any engaged couple, persons with birthdays, anniversaries, expecting a baby, having a corporate job, needing a venue to celebrate</a:t>
            </a:r>
          </a:p>
        </p:txBody>
      </p:sp>
      <p:pic>
        <p:nvPicPr>
          <p:cNvPr id="1028" name="Picture 4" descr="Inside the Barn | Rustic Elegant Barn Wedding - Rustic Grace Estate">
            <a:extLst>
              <a:ext uri="{FF2B5EF4-FFF2-40B4-BE49-F238E27FC236}">
                <a16:creationId xmlns:a16="http://schemas.microsoft.com/office/drawing/2014/main" id="{DDE18C0B-E079-70F1-68FD-DECB44115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r="17891" b="-2"/>
          <a:stretch/>
        </p:blipFill>
        <p:spPr bwMode="auto">
          <a:xfrm>
            <a:off x="6084424" y="787077"/>
            <a:ext cx="5166167" cy="528963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068393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259" y="798653"/>
            <a:ext cx="5166167" cy="5289630"/>
          </a:xfrm>
        </p:spPr>
        <p:txBody>
          <a:bodyPr anchor="ctr">
            <a:normAutofit/>
          </a:bodyPr>
          <a:lstStyle/>
          <a:p>
            <a:r>
              <a:rPr lang="en-US" sz="4200" b="1" dirty="0"/>
              <a:t>Marketing:</a:t>
            </a:r>
            <a:br>
              <a:rPr lang="en-US" sz="4100" dirty="0"/>
            </a:br>
            <a:r>
              <a:rPr lang="en-US" sz="4100" dirty="0"/>
              <a:t>Website, social media, partnering with local establishments, creating preferred vendors, tours and bridal shows</a:t>
            </a:r>
          </a:p>
        </p:txBody>
      </p:sp>
      <p:pic>
        <p:nvPicPr>
          <p:cNvPr id="2050" name="Picture 2" descr="Rustic Wedding Ideas | Minted">
            <a:extLst>
              <a:ext uri="{FF2B5EF4-FFF2-40B4-BE49-F238E27FC236}">
                <a16:creationId xmlns:a16="http://schemas.microsoft.com/office/drawing/2014/main" id="{4072D125-8776-F896-5D3E-0F56D584E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b="26546"/>
          <a:stretch/>
        </p:blipFill>
        <p:spPr bwMode="auto">
          <a:xfrm>
            <a:off x="6084424" y="787077"/>
            <a:ext cx="5166167" cy="528963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50250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165" y="798653"/>
            <a:ext cx="5458261" cy="528963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dirty="0"/>
              <a:t>Paved with Good Intentions</a:t>
            </a:r>
            <a:br>
              <a:rPr lang="en-US" dirty="0"/>
            </a:br>
            <a:r>
              <a:rPr lang="en-US" dirty="0"/>
              <a:t>Wedding/Event Venue </a:t>
            </a:r>
            <a:br>
              <a:rPr lang="en-US" dirty="0"/>
            </a:br>
            <a:r>
              <a:rPr lang="en-US" sz="3600" dirty="0"/>
              <a:t>-</a:t>
            </a:r>
            <a:r>
              <a:rPr lang="en-US" sz="3100" dirty="0"/>
              <a:t>less than100 people per area</a:t>
            </a:r>
            <a:br>
              <a:rPr lang="en-US" sz="3100" dirty="0"/>
            </a:br>
            <a:r>
              <a:rPr lang="en-US" sz="3100" dirty="0"/>
              <a:t>-2 areas for events</a:t>
            </a:r>
            <a:br>
              <a:rPr lang="en-US" sz="3100" dirty="0"/>
            </a:br>
            <a:r>
              <a:rPr lang="en-US" sz="3100" dirty="0"/>
              <a:t>	-1 operate May-Oct</a:t>
            </a:r>
            <a:br>
              <a:rPr lang="en-US" sz="3100" dirty="0"/>
            </a:br>
            <a:r>
              <a:rPr lang="en-US" sz="3100" dirty="0"/>
              <a:t>	-1 operate Jan-Dec</a:t>
            </a:r>
            <a:br>
              <a:rPr lang="en-US" sz="3100" dirty="0"/>
            </a:br>
            <a:r>
              <a:rPr lang="en-US" sz="3100" dirty="0"/>
              <a:t>-Hours of operation:</a:t>
            </a:r>
            <a:br>
              <a:rPr lang="en-US" sz="3100" dirty="0"/>
            </a:br>
            <a:r>
              <a:rPr lang="en-US" sz="3100" dirty="0"/>
              <a:t>Th-Su Noon- 11:30 PM</a:t>
            </a:r>
            <a:br>
              <a:rPr lang="en-US" sz="3100" dirty="0"/>
            </a:br>
            <a:r>
              <a:rPr lang="en-US" sz="3100" dirty="0"/>
              <a:t>Mon-Wed by appt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12D6CD-1BFE-7E3A-F27F-113F56440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91" r="2" b="17637"/>
          <a:stretch/>
        </p:blipFill>
        <p:spPr>
          <a:xfrm>
            <a:off x="6084424" y="787077"/>
            <a:ext cx="5166167" cy="5289631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B47B0F-8813-AF7F-6AFF-5F8EFF37D4C4}"/>
              </a:ext>
            </a:extLst>
          </p:cNvPr>
          <p:cNvSpPr/>
          <p:nvPr/>
        </p:nvSpPr>
        <p:spPr>
          <a:xfrm>
            <a:off x="6460435" y="1063488"/>
            <a:ext cx="4383156" cy="755374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12700"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Paved with Good Intentions</a:t>
            </a:r>
          </a:p>
        </p:txBody>
      </p:sp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5" y="140660"/>
            <a:ext cx="10210967" cy="694227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Proposal Residential Lots &amp; Parking for Venue </a:t>
            </a:r>
          </a:p>
        </p:txBody>
      </p:sp>
      <p:pic>
        <p:nvPicPr>
          <p:cNvPr id="4" name="Picture 3" descr="A map of a field with a road and a house&#10;&#10;Description automatically generated with medium confidence">
            <a:extLst>
              <a:ext uri="{FF2B5EF4-FFF2-40B4-BE49-F238E27FC236}">
                <a16:creationId xmlns:a16="http://schemas.microsoft.com/office/drawing/2014/main" id="{2226F8BA-702C-A28C-E003-A3A022BAB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" y="805076"/>
            <a:ext cx="11489635" cy="5803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4AEA98-D9A2-AEAB-9694-4B27B3CF0BE6}"/>
              </a:ext>
            </a:extLst>
          </p:cNvPr>
          <p:cNvSpPr txBox="1"/>
          <p:nvPr/>
        </p:nvSpPr>
        <p:spPr>
          <a:xfrm>
            <a:off x="9869723" y="1262270"/>
            <a:ext cx="964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Lot 1 2.5 acres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7B9002-4FA4-926E-7A7E-C522775A82AD}"/>
              </a:ext>
            </a:extLst>
          </p:cNvPr>
          <p:cNvSpPr txBox="1"/>
          <p:nvPr/>
        </p:nvSpPr>
        <p:spPr>
          <a:xfrm>
            <a:off x="8155392" y="1256584"/>
            <a:ext cx="964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Lot 2 2.25 acres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58893-3CB0-BC31-DCDE-E4E096F1FAA3}"/>
              </a:ext>
            </a:extLst>
          </p:cNvPr>
          <p:cNvSpPr txBox="1"/>
          <p:nvPr/>
        </p:nvSpPr>
        <p:spPr>
          <a:xfrm>
            <a:off x="6560329" y="1306282"/>
            <a:ext cx="964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Lot 3 1.6 acres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57EB6D-FF47-81A4-9A5F-3CB0CC17A4DC}"/>
              </a:ext>
            </a:extLst>
          </p:cNvPr>
          <p:cNvSpPr txBox="1"/>
          <p:nvPr/>
        </p:nvSpPr>
        <p:spPr>
          <a:xfrm>
            <a:off x="6374462" y="3919330"/>
            <a:ext cx="96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Parking Lot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B011E-2E1F-1B27-6DB7-E367A6254FCC}"/>
              </a:ext>
            </a:extLst>
          </p:cNvPr>
          <p:cNvSpPr txBox="1"/>
          <p:nvPr/>
        </p:nvSpPr>
        <p:spPr>
          <a:xfrm>
            <a:off x="9299880" y="3984259"/>
            <a:ext cx="1195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Back-up Parking Lot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8F4AC6-E94B-730D-CCCD-5EBE86E09EB8}"/>
              </a:ext>
            </a:extLst>
          </p:cNvPr>
          <p:cNvSpPr txBox="1"/>
          <p:nvPr/>
        </p:nvSpPr>
        <p:spPr>
          <a:xfrm>
            <a:off x="7720228" y="4788291"/>
            <a:ext cx="1195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Handicap parking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BADB54-D4A3-72BE-7624-3AB439600DF7}"/>
              </a:ext>
            </a:extLst>
          </p:cNvPr>
          <p:cNvCxnSpPr/>
          <p:nvPr/>
        </p:nvCxnSpPr>
        <p:spPr>
          <a:xfrm flipV="1">
            <a:off x="8155392" y="4462670"/>
            <a:ext cx="123904" cy="4449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0E592E-51FF-0980-3E3B-3C233BDFD34A}"/>
              </a:ext>
            </a:extLst>
          </p:cNvPr>
          <p:cNvCxnSpPr/>
          <p:nvPr/>
        </p:nvCxnSpPr>
        <p:spPr>
          <a:xfrm flipV="1">
            <a:off x="8347297" y="4403021"/>
            <a:ext cx="123904" cy="4449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E1E4FA-AC61-1968-ABDE-A8A59FC0846A}"/>
              </a:ext>
            </a:extLst>
          </p:cNvPr>
          <p:cNvSpPr txBox="1"/>
          <p:nvPr/>
        </p:nvSpPr>
        <p:spPr>
          <a:xfrm rot="5400000">
            <a:off x="7057291" y="3011554"/>
            <a:ext cx="964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300 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61948B-1A9C-3851-762C-0EBD09913B32}"/>
              </a:ext>
            </a:extLst>
          </p:cNvPr>
          <p:cNvSpPr txBox="1"/>
          <p:nvPr/>
        </p:nvSpPr>
        <p:spPr>
          <a:xfrm>
            <a:off x="4413139" y="3747052"/>
            <a:ext cx="11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Berm and greenery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6E6BA2-958E-F92C-246A-150F26C11AEA}"/>
              </a:ext>
            </a:extLst>
          </p:cNvPr>
          <p:cNvCxnSpPr/>
          <p:nvPr/>
        </p:nvCxnSpPr>
        <p:spPr>
          <a:xfrm>
            <a:off x="5396948" y="4204252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88B6F78-1ABF-5EA9-2D3F-9FB13EDDBA70}"/>
              </a:ext>
            </a:extLst>
          </p:cNvPr>
          <p:cNvSpPr txBox="1"/>
          <p:nvPr/>
        </p:nvSpPr>
        <p:spPr>
          <a:xfrm>
            <a:off x="10102380" y="2873741"/>
            <a:ext cx="11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Berm and greenery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E71851-A10F-1AFB-3B57-20C5F984664D}"/>
              </a:ext>
            </a:extLst>
          </p:cNvPr>
          <p:cNvCxnSpPr/>
          <p:nvPr/>
        </p:nvCxnSpPr>
        <p:spPr>
          <a:xfrm flipH="1">
            <a:off x="10678160" y="3535680"/>
            <a:ext cx="155658" cy="6685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462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874B-BCA9-8420-1595-EDD1865A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357" y="0"/>
            <a:ext cx="9653286" cy="844826"/>
          </a:xfrm>
          <a:noFill/>
        </p:spPr>
        <p:txBody>
          <a:bodyPr/>
          <a:lstStyle/>
          <a:p>
            <a:r>
              <a:rPr lang="en-US" dirty="0"/>
              <a:t>Future Fire Escape or Exit if Needed</a:t>
            </a:r>
          </a:p>
        </p:txBody>
      </p:sp>
      <p:pic>
        <p:nvPicPr>
          <p:cNvPr id="9" name="Content Placeholder 8" descr="A barn and trees in a field&#10;&#10;Description automatically generated">
            <a:extLst>
              <a:ext uri="{FF2B5EF4-FFF2-40B4-BE49-F238E27FC236}">
                <a16:creationId xmlns:a16="http://schemas.microsoft.com/office/drawing/2014/main" id="{3DFBEAC8-016A-AC58-3F2E-63EA4DC2899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/>
          <a:srcRect t="13382"/>
          <a:stretch/>
        </p:blipFill>
        <p:spPr>
          <a:xfrm>
            <a:off x="7641" y="755374"/>
            <a:ext cx="12123430" cy="610262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D3455B-639D-2BC7-28F7-D2F14ADC7ABF}"/>
              </a:ext>
            </a:extLst>
          </p:cNvPr>
          <p:cNvCxnSpPr/>
          <p:nvPr/>
        </p:nvCxnSpPr>
        <p:spPr>
          <a:xfrm flipV="1">
            <a:off x="5536096" y="2454965"/>
            <a:ext cx="208721" cy="3279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F5931A-6E0C-6EFE-984C-34E1FC357EB4}"/>
              </a:ext>
            </a:extLst>
          </p:cNvPr>
          <p:cNvSpPr txBox="1"/>
          <p:nvPr/>
        </p:nvSpPr>
        <p:spPr>
          <a:xfrm>
            <a:off x="4770783" y="2782957"/>
            <a:ext cx="1325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Potential </a:t>
            </a:r>
          </a:p>
          <a:p>
            <a:r>
              <a:rPr lang="en-US" dirty="0">
                <a:solidFill>
                  <a:schemeClr val="bg1"/>
                </a:solidFill>
              </a:rPr>
              <a:t>Fire Escape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8C679-7552-61C3-7BBC-0A05498A1CDE}"/>
              </a:ext>
            </a:extLst>
          </p:cNvPr>
          <p:cNvSpPr/>
          <p:nvPr/>
        </p:nvSpPr>
        <p:spPr>
          <a:xfrm>
            <a:off x="5665304" y="2146852"/>
            <a:ext cx="208721" cy="3081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95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030" y="1"/>
            <a:ext cx="10007278" cy="805070"/>
          </a:xfrm>
          <a:noFill/>
        </p:spPr>
        <p:txBody>
          <a:bodyPr anchor="b"/>
          <a:lstStyle/>
          <a:p>
            <a:r>
              <a:rPr lang="en-US" dirty="0">
                <a:solidFill>
                  <a:schemeClr val="bg1"/>
                </a:solidFill>
              </a:rPr>
              <a:t>Proposed Entrances at Ground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27D98-049E-ED93-A7BE-8B732B606B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building with a silo in the middle&#10;&#10;Description automatically generated">
            <a:extLst>
              <a:ext uri="{FF2B5EF4-FFF2-40B4-BE49-F238E27FC236}">
                <a16:creationId xmlns:a16="http://schemas.microsoft.com/office/drawing/2014/main" id="{117A3BEA-D54F-0D78-7B80-204240D59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40"/>
          <a:stretch/>
        </p:blipFill>
        <p:spPr>
          <a:xfrm>
            <a:off x="79512" y="805072"/>
            <a:ext cx="12047922" cy="5754754"/>
          </a:xfrm>
          <a:prstGeom prst="rect">
            <a:avLst/>
          </a:prstGeom>
          <a:ln>
            <a:solidFill>
              <a:schemeClr val="bg2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A2287BB-535A-35C9-7D2D-2DB76B6A0DE5}"/>
                  </a:ext>
                </a:extLst>
              </p14:cNvPr>
              <p14:cNvContentPartPr/>
              <p14:nvPr/>
            </p14:nvContentPartPr>
            <p14:xfrm>
              <a:off x="7294743" y="3012151"/>
              <a:ext cx="20520" cy="326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A2287BB-535A-35C9-7D2D-2DB76B6A0D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40743" y="2904511"/>
                <a:ext cx="128160" cy="54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8E10DF1-893B-2639-B628-A8BF9B6EAF96}"/>
                  </a:ext>
                </a:extLst>
              </p14:cNvPr>
              <p14:cNvContentPartPr/>
              <p14:nvPr/>
            </p14:nvContentPartPr>
            <p14:xfrm>
              <a:off x="7354863" y="3239671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8E10DF1-893B-2639-B628-A8BF9B6EAF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0863" y="313203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E389304-233F-75AC-C967-F24EAFCEFF1F}"/>
                  </a:ext>
                </a:extLst>
              </p14:cNvPr>
              <p14:cNvContentPartPr/>
              <p14:nvPr/>
            </p14:nvContentPartPr>
            <p14:xfrm>
              <a:off x="7354863" y="3239671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E389304-233F-75AC-C967-F24EAFCEFF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0863" y="313203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65F7CB2-7996-D672-0549-A7F62007B991}"/>
                  </a:ext>
                </a:extLst>
              </p14:cNvPr>
              <p14:cNvContentPartPr/>
              <p14:nvPr/>
            </p14:nvContentPartPr>
            <p14:xfrm>
              <a:off x="7354863" y="3239671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65F7CB2-7996-D672-0549-A7F62007B9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0863" y="313203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A49E2B0-C3FC-3FFB-FC46-B195D87F0A69}"/>
                  </a:ext>
                </a:extLst>
              </p14:cNvPr>
              <p14:cNvContentPartPr/>
              <p14:nvPr/>
            </p14:nvContentPartPr>
            <p14:xfrm>
              <a:off x="7354863" y="3209791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A49E2B0-C3FC-3FFB-FC46-B195D87F0A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0863" y="310215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4E82043-22ED-8FF3-B38D-1F5497493981}"/>
                  </a:ext>
                </a:extLst>
              </p14:cNvPr>
              <p14:cNvContentPartPr/>
              <p14:nvPr/>
            </p14:nvContentPartPr>
            <p14:xfrm>
              <a:off x="7314183" y="3148951"/>
              <a:ext cx="211680" cy="323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4E82043-22ED-8FF3-B38D-1F549749398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60183" y="3040951"/>
                <a:ext cx="31932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B874FDE-D1F3-6592-8261-DC73C139392E}"/>
                  </a:ext>
                </a:extLst>
              </p14:cNvPr>
              <p14:cNvContentPartPr/>
              <p14:nvPr/>
            </p14:nvContentPartPr>
            <p14:xfrm>
              <a:off x="7354863" y="3279631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B874FDE-D1F3-6592-8261-DC73C139392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0863" y="3171991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A8D8CDF3-29F9-A918-8C14-E3EEF666F55F}"/>
              </a:ext>
            </a:extLst>
          </p:cNvPr>
          <p:cNvSpPr/>
          <p:nvPr/>
        </p:nvSpPr>
        <p:spPr>
          <a:xfrm>
            <a:off x="7288342" y="2832653"/>
            <a:ext cx="364788" cy="502779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DF414F9-3683-540B-599E-4E1BE2E827E0}"/>
                  </a:ext>
                </a:extLst>
              </p14:cNvPr>
              <p14:cNvContentPartPr/>
              <p14:nvPr/>
            </p14:nvContentPartPr>
            <p14:xfrm>
              <a:off x="4999007" y="4780111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DF414F9-3683-540B-599E-4E1BE2E827E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92887" y="477399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AA390EE-0FB5-0306-7104-BF333EA53514}"/>
                  </a:ext>
                </a:extLst>
              </p14:cNvPr>
              <p14:cNvContentPartPr/>
              <p14:nvPr/>
            </p14:nvContentPartPr>
            <p14:xfrm>
              <a:off x="4999007" y="5108071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AA390EE-0FB5-0306-7104-BF333EA5351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92887" y="5101951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BCCA180E-590F-D493-D0C6-88F0ADF2BD21}"/>
              </a:ext>
            </a:extLst>
          </p:cNvPr>
          <p:cNvGrpSpPr/>
          <p:nvPr/>
        </p:nvGrpSpPr>
        <p:grpSpPr>
          <a:xfrm>
            <a:off x="4989287" y="4776511"/>
            <a:ext cx="666000" cy="744120"/>
            <a:chOff x="4989287" y="4776511"/>
            <a:chExt cx="666000" cy="74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3AFB15E-3045-3A28-A744-431452F1B78F}"/>
                    </a:ext>
                  </a:extLst>
                </p14:cNvPr>
                <p14:cNvContentPartPr/>
                <p14:nvPr/>
              </p14:nvContentPartPr>
              <p14:xfrm>
                <a:off x="5516327" y="5436031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3AFB15E-3045-3A28-A744-431452F1B78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10207" y="5429911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046F2B1-885B-98C1-4D1C-C5A797569580}"/>
                    </a:ext>
                  </a:extLst>
                </p14:cNvPr>
                <p14:cNvContentPartPr/>
                <p14:nvPr/>
              </p14:nvContentPartPr>
              <p14:xfrm>
                <a:off x="5019167" y="4809991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046F2B1-885B-98C1-4D1C-C5A79756958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013047" y="4803871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A51BBAB-93D7-C280-0C68-ACE60585A8A8}"/>
                    </a:ext>
                  </a:extLst>
                </p14:cNvPr>
                <p14:cNvContentPartPr/>
                <p14:nvPr/>
              </p14:nvContentPartPr>
              <p14:xfrm>
                <a:off x="4989287" y="4790551"/>
                <a:ext cx="50400" cy="356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A51BBAB-93D7-C280-0C68-ACE60585A8A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983167" y="4784431"/>
                  <a:ext cx="6264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1A5CFCE-09A3-C8DB-1712-D6AF78B7F031}"/>
                    </a:ext>
                  </a:extLst>
                </p14:cNvPr>
                <p14:cNvContentPartPr/>
                <p14:nvPr/>
              </p14:nvContentPartPr>
              <p14:xfrm>
                <a:off x="5038967" y="5157751"/>
                <a:ext cx="610920" cy="362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1A5CFCE-09A3-C8DB-1712-D6AF78B7F03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032847" y="5151631"/>
                  <a:ext cx="62316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4DD70D9-C980-8926-3EA2-DC912D3E3E50}"/>
                    </a:ext>
                  </a:extLst>
                </p14:cNvPr>
                <p14:cNvContentPartPr/>
                <p14:nvPr/>
              </p14:nvContentPartPr>
              <p14:xfrm>
                <a:off x="5034287" y="4776511"/>
                <a:ext cx="621000" cy="720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4DD70D9-C980-8926-3EA2-DC912D3E3E5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28167" y="4770391"/>
                  <a:ext cx="633240" cy="732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164FAE0-E338-2826-2B7F-B9DB28F6FBE5}"/>
              </a:ext>
            </a:extLst>
          </p:cNvPr>
          <p:cNvSpPr txBox="1"/>
          <p:nvPr/>
        </p:nvSpPr>
        <p:spPr>
          <a:xfrm>
            <a:off x="5834270" y="5267739"/>
            <a:ext cx="2663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Retaining wall to fill in and have this entrance at ground level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C6E9597-CC98-E89D-C012-977344A4654E}"/>
              </a:ext>
            </a:extLst>
          </p:cNvPr>
          <p:cNvCxnSpPr>
            <a:cxnSpLocks/>
          </p:cNvCxnSpPr>
          <p:nvPr/>
        </p:nvCxnSpPr>
        <p:spPr>
          <a:xfrm flipH="1" flipV="1">
            <a:off x="5446643" y="5339191"/>
            <a:ext cx="382227" cy="3891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DABBFB94-EC96-090E-414C-B9FA6DD278EC}"/>
              </a:ext>
            </a:extLst>
          </p:cNvPr>
          <p:cNvSpPr/>
          <p:nvPr/>
        </p:nvSpPr>
        <p:spPr>
          <a:xfrm>
            <a:off x="4989287" y="3770796"/>
            <a:ext cx="789183" cy="103424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867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349358-775F-4CF9-9AE6-33A7901637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{9D37D509-6A64-4CD5-BD3A-CEECFDC3A7AB}tf10081922_win32</Template>
  <TotalTime>0</TotalTime>
  <Words>885</Words>
  <Application>Microsoft Office PowerPoint</Application>
  <PresentationFormat>Widescreen</PresentationFormat>
  <Paragraphs>110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Quire Sans Pro Light</vt:lpstr>
      <vt:lpstr>Tisa Offc Serif Pro</vt:lpstr>
      <vt:lpstr>Custom</vt:lpstr>
      <vt:lpstr>Proposal Idea: Creation of Residential Lots &amp; Barn Event Venue for  31807 -60th St., Salem, WI 53168</vt:lpstr>
      <vt:lpstr>Table of Contents</vt:lpstr>
      <vt:lpstr>Mission:  Provide a safe, friendly wedding/event venue for folks looking for a rustic, unique, rural, and personal experience</vt:lpstr>
      <vt:lpstr>Audience: Any engaged couple, persons with birthdays, anniversaries, expecting a baby, having a corporate job, needing a venue to celebrate</vt:lpstr>
      <vt:lpstr>Marketing: Website, social media, partnering with local establishments, creating preferred vendors, tours and bridal shows</vt:lpstr>
      <vt:lpstr>Paved with Good Intentions Wedding/Event Venue  -less than100 people per area -2 areas for events  -1 operate May-Oct  -1 operate Jan-Dec -Hours of operation: Th-Su Noon- 11:30 PM Mon-Wed by appt</vt:lpstr>
      <vt:lpstr> Proposal Residential Lots &amp; Parking for Venue </vt:lpstr>
      <vt:lpstr>Future Fire Escape or Exit if Needed</vt:lpstr>
      <vt:lpstr>Proposed Entrances at Ground Level</vt:lpstr>
      <vt:lpstr>Proposed Entrances With Handicap Parking</vt:lpstr>
      <vt:lpstr>Proposed Exit &amp; Balcony </vt:lpstr>
      <vt:lpstr>Diagram of Barn</vt:lpstr>
      <vt:lpstr>Occupant Load</vt:lpstr>
      <vt:lpstr>Business Plan/Goals Timeline- 2024</vt:lpstr>
      <vt:lpstr>Business Plan/Goals Timeline 2025-2027</vt:lpstr>
      <vt:lpstr>Potential Events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Idea: Creation of Residential Lots &amp; Barn Venue for 31807 -60th St., Salem, WI 53168</dc:title>
  <dc:creator>Tenhagen, Georgia A.</dc:creator>
  <cp:lastModifiedBy>Tenhagen, Georgia A.</cp:lastModifiedBy>
  <cp:revision>6</cp:revision>
  <dcterms:created xsi:type="dcterms:W3CDTF">2024-02-02T18:46:52Z</dcterms:created>
  <dcterms:modified xsi:type="dcterms:W3CDTF">2024-02-09T19:56:23Z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